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6" r:id="rId3"/>
    <p:sldId id="258" r:id="rId4"/>
    <p:sldId id="259" r:id="rId5"/>
    <p:sldId id="260" r:id="rId6"/>
    <p:sldId id="261" r:id="rId7"/>
    <p:sldId id="262" r:id="rId8"/>
    <p:sldId id="263" r:id="rId9"/>
    <p:sldId id="264" r:id="rId10"/>
    <p:sldId id="265" r:id="rId11"/>
    <p:sldId id="267" r:id="rId12"/>
    <p:sldId id="268" r:id="rId13"/>
    <p:sldId id="269" r:id="rId14"/>
    <p:sldId id="270"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B43C578-7432-4BDE-8F1B-AED3BF47EAE2}" type="datetimeFigureOut">
              <a:rPr lang="ar-SA" smtClean="0"/>
              <a:t>20/10/1442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150331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B43C578-7432-4BDE-8F1B-AED3BF47EAE2}" type="datetimeFigureOut">
              <a:rPr lang="ar-SA" smtClean="0"/>
              <a:t>20/10/1442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30805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B43C578-7432-4BDE-8F1B-AED3BF47EAE2}" type="datetimeFigureOut">
              <a:rPr lang="ar-SA" smtClean="0"/>
              <a:t>20/10/1442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3395611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a:t>انقر لتحرير نمط العنوان الرئيسي</a:t>
            </a:r>
            <a:endParaRPr lang="en-US" dirty="0"/>
          </a:p>
        </p:txBody>
      </p:sp>
    </p:spTree>
    <p:extLst>
      <p:ext uri="{BB962C8B-B14F-4D97-AF65-F5344CB8AC3E}">
        <p14:creationId xmlns:p14="http://schemas.microsoft.com/office/powerpoint/2010/main" val="263963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extLst>
      <p:ext uri="{BB962C8B-B14F-4D97-AF65-F5344CB8AC3E}">
        <p14:creationId xmlns:p14="http://schemas.microsoft.com/office/powerpoint/2010/main" val="134496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Tree>
    <p:extLst>
      <p:ext uri="{BB962C8B-B14F-4D97-AF65-F5344CB8AC3E}">
        <p14:creationId xmlns:p14="http://schemas.microsoft.com/office/powerpoint/2010/main" val="48179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1132397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ar-SA">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
        <p:nvSpPr>
          <p:cNvPr id="10" name="Title 9"/>
          <p:cNvSpPr>
            <a:spLocks noGrp="1"/>
          </p:cNvSpPr>
          <p:nvPr>
            <p:ph type="title"/>
          </p:nvPr>
        </p:nvSpPr>
        <p:spPr/>
        <p:txBody>
          <a:bodyPr/>
          <a:lstStyle/>
          <a:p>
            <a:r>
              <a:rPr lang="ar-SA"/>
              <a:t>انقر لتحرير نمط العنوان الرئيسي</a:t>
            </a:r>
            <a:endParaRPr lang="en-US" dirty="0"/>
          </a:p>
        </p:txBody>
      </p:sp>
    </p:spTree>
    <p:extLst>
      <p:ext uri="{BB962C8B-B14F-4D97-AF65-F5344CB8AC3E}">
        <p14:creationId xmlns:p14="http://schemas.microsoft.com/office/powerpoint/2010/main" val="220937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ar-SA">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Tree>
    <p:extLst>
      <p:ext uri="{BB962C8B-B14F-4D97-AF65-F5344CB8AC3E}">
        <p14:creationId xmlns:p14="http://schemas.microsoft.com/office/powerpoint/2010/main" val="1431006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ar-SA">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Tree>
    <p:extLst>
      <p:ext uri="{BB962C8B-B14F-4D97-AF65-F5344CB8AC3E}">
        <p14:creationId xmlns:p14="http://schemas.microsoft.com/office/powerpoint/2010/main" val="1822175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Tree>
    <p:extLst>
      <p:ext uri="{BB962C8B-B14F-4D97-AF65-F5344CB8AC3E}">
        <p14:creationId xmlns:p14="http://schemas.microsoft.com/office/powerpoint/2010/main" val="12903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B43C578-7432-4BDE-8F1B-AED3BF47EAE2}" type="datetimeFigureOut">
              <a:rPr lang="ar-SA" smtClean="0"/>
              <a:t>20/10/1442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2542507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a:t>انقر لتحرير نمط العنوان الرئيسي</a:t>
            </a:r>
            <a:endParaRPr lang="en-US" dirty="0"/>
          </a:p>
        </p:txBody>
      </p:sp>
    </p:spTree>
    <p:extLst>
      <p:ext uri="{BB962C8B-B14F-4D97-AF65-F5344CB8AC3E}">
        <p14:creationId xmlns:p14="http://schemas.microsoft.com/office/powerpoint/2010/main" val="69701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Tree>
    <p:extLst>
      <p:ext uri="{BB962C8B-B14F-4D97-AF65-F5344CB8AC3E}">
        <p14:creationId xmlns:p14="http://schemas.microsoft.com/office/powerpoint/2010/main" val="3116504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Tree>
    <p:extLst>
      <p:ext uri="{BB962C8B-B14F-4D97-AF65-F5344CB8AC3E}">
        <p14:creationId xmlns:p14="http://schemas.microsoft.com/office/powerpoint/2010/main" val="246296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B43C578-7432-4BDE-8F1B-AED3BF47EAE2}" type="datetimeFigureOut">
              <a:rPr lang="ar-SA" smtClean="0"/>
              <a:t>20/10/1442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246857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B43C578-7432-4BDE-8F1B-AED3BF47EAE2}" type="datetimeFigureOut">
              <a:rPr lang="ar-SA" smtClean="0"/>
              <a:t>20/10/1442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160768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B43C578-7432-4BDE-8F1B-AED3BF47EAE2}" type="datetimeFigureOut">
              <a:rPr lang="ar-SA" smtClean="0"/>
              <a:t>20/10/1442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405985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B43C578-7432-4BDE-8F1B-AED3BF47EAE2}" type="datetimeFigureOut">
              <a:rPr lang="ar-SA" smtClean="0"/>
              <a:t>20/10/1442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156446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B43C578-7432-4BDE-8F1B-AED3BF47EAE2}" type="datetimeFigureOut">
              <a:rPr lang="ar-SA" smtClean="0"/>
              <a:t>20/10/1442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263188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B43C578-7432-4BDE-8F1B-AED3BF47EAE2}" type="datetimeFigureOut">
              <a:rPr lang="ar-SA" smtClean="0"/>
              <a:t>20/10/1442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365244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B43C578-7432-4BDE-8F1B-AED3BF47EAE2}" type="datetimeFigureOut">
              <a:rPr lang="ar-SA" smtClean="0"/>
              <a:t>20/10/1442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E93C3F5-6FCA-4529-9A23-9A72F4415739}" type="slidenum">
              <a:rPr lang="ar-SA" smtClean="0"/>
              <a:t>‹#›</a:t>
            </a:fld>
            <a:endParaRPr lang="ar-SA"/>
          </a:p>
        </p:txBody>
      </p:sp>
    </p:spTree>
    <p:extLst>
      <p:ext uri="{BB962C8B-B14F-4D97-AF65-F5344CB8AC3E}">
        <p14:creationId xmlns:p14="http://schemas.microsoft.com/office/powerpoint/2010/main" val="126439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B43C578-7432-4BDE-8F1B-AED3BF47EAE2}" type="datetimeFigureOut">
              <a:rPr lang="ar-SA" smtClean="0"/>
              <a:t>20/10/1442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93C3F5-6FCA-4529-9A23-9A72F4415739}" type="slidenum">
              <a:rPr lang="ar-SA" smtClean="0"/>
              <a:t>‹#›</a:t>
            </a:fld>
            <a:endParaRPr lang="ar-SA"/>
          </a:p>
        </p:txBody>
      </p:sp>
    </p:spTree>
    <p:extLst>
      <p:ext uri="{BB962C8B-B14F-4D97-AF65-F5344CB8AC3E}">
        <p14:creationId xmlns:p14="http://schemas.microsoft.com/office/powerpoint/2010/main" val="3633527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solidFill>
                  <a:prstClr val="black">
                    <a:lumMod val="50000"/>
                    <a:lumOff val="50000"/>
                  </a:prstClr>
                </a:solidFill>
              </a:rPr>
              <a:pPr/>
              <a:t>20/10/1442</a:t>
            </a:fld>
            <a:endParaRPr lang="ar-SA">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solidFill>
                  <a:prstClr val="black">
                    <a:lumMod val="50000"/>
                    <a:lumOff val="50000"/>
                  </a:prstClr>
                </a:solidFill>
              </a:rPr>
              <a:pPr/>
              <a:t>‹#›</a:t>
            </a:fld>
            <a:endParaRPr lang="ar-SA">
              <a:solidFill>
                <a:prstClr val="black">
                  <a:lumMod val="50000"/>
                  <a:lumOff val="50000"/>
                </a:prstClr>
              </a:solidFill>
            </a:endParaRPr>
          </a:p>
        </p:txBody>
      </p:sp>
    </p:spTree>
    <p:extLst>
      <p:ext uri="{BB962C8B-B14F-4D97-AF65-F5344CB8AC3E}">
        <p14:creationId xmlns:p14="http://schemas.microsoft.com/office/powerpoint/2010/main" val="298076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23507" y="432887"/>
            <a:ext cx="7858875" cy="4520793"/>
          </a:xfrm>
        </p:spPr>
        <p:txBody>
          <a:bodyPr/>
          <a:lstStyle/>
          <a:p>
            <a:pPr marL="182880" indent="0" algn="ctr" rtl="1">
              <a:buNone/>
            </a:pPr>
            <a:r>
              <a:rPr lang="ar-SA" dirty="0">
                <a:solidFill>
                  <a:srgbClr val="FF0000"/>
                </a:solidFill>
                <a:effectLst/>
                <a:latin typeface="Arial" pitchFamily="34" charset="0"/>
                <a:cs typeface="Arial" pitchFamily="34" charset="0"/>
              </a:rPr>
              <a:t>اعناب عملي</a:t>
            </a:r>
            <a:r>
              <a:rPr lang="en-US" dirty="0">
                <a:solidFill>
                  <a:srgbClr val="FF0000"/>
                </a:solidFill>
                <a:effectLst/>
                <a:latin typeface="Arial" pitchFamily="34" charset="0"/>
                <a:cs typeface="Arial" pitchFamily="34" charset="0"/>
              </a:rPr>
              <a:t/>
            </a:r>
            <a:br>
              <a:rPr lang="en-US" dirty="0">
                <a:solidFill>
                  <a:srgbClr val="FF0000"/>
                </a:solidFill>
                <a:effectLst/>
                <a:latin typeface="Arial" pitchFamily="34" charset="0"/>
                <a:cs typeface="Arial" pitchFamily="34" charset="0"/>
              </a:rPr>
            </a:br>
            <a:r>
              <a:rPr lang="en-US" dirty="0">
                <a:solidFill>
                  <a:srgbClr val="FF0000"/>
                </a:solidFill>
                <a:effectLst/>
                <a:latin typeface="Arial" pitchFamily="34" charset="0"/>
                <a:cs typeface="Arial" pitchFamily="34" charset="0"/>
              </a:rPr>
              <a:t/>
            </a:r>
            <a:br>
              <a:rPr lang="en-US" dirty="0">
                <a:solidFill>
                  <a:srgbClr val="FF0000"/>
                </a:solidFill>
                <a:effectLst/>
                <a:latin typeface="Arial" pitchFamily="34" charset="0"/>
                <a:cs typeface="Arial" pitchFamily="34" charset="0"/>
              </a:rPr>
            </a:br>
            <a:r>
              <a:rPr lang="ar-SA" dirty="0">
                <a:solidFill>
                  <a:srgbClr val="FF0000"/>
                </a:solidFill>
                <a:effectLst/>
                <a:latin typeface="Arial" pitchFamily="34" charset="0"/>
                <a:cs typeface="Arial" pitchFamily="34" charset="0"/>
              </a:rPr>
              <a:t>المحاضرة </a:t>
            </a:r>
            <a:r>
              <a:rPr lang="ar-SA" dirty="0" smtClean="0">
                <a:solidFill>
                  <a:srgbClr val="FF0000"/>
                </a:solidFill>
                <a:effectLst/>
                <a:latin typeface="Arial" pitchFamily="34" charset="0"/>
                <a:cs typeface="Arial" pitchFamily="34" charset="0"/>
              </a:rPr>
              <a:t>ال</a:t>
            </a:r>
            <a:r>
              <a:rPr lang="ar-IQ" dirty="0" smtClean="0">
                <a:solidFill>
                  <a:srgbClr val="FF0000"/>
                </a:solidFill>
                <a:effectLst/>
                <a:latin typeface="Arial" pitchFamily="34" charset="0"/>
                <a:cs typeface="Arial" pitchFamily="34" charset="0"/>
              </a:rPr>
              <a:t>ثالثة</a:t>
            </a:r>
            <a:r>
              <a:rPr lang="en-US" dirty="0">
                <a:solidFill>
                  <a:srgbClr val="FF0000"/>
                </a:solidFill>
                <a:effectLst/>
                <a:latin typeface="Arial" pitchFamily="34" charset="0"/>
                <a:cs typeface="Arial" pitchFamily="34" charset="0"/>
              </a:rPr>
              <a:t/>
            </a:r>
            <a:br>
              <a:rPr lang="en-US" dirty="0">
                <a:solidFill>
                  <a:srgbClr val="FF0000"/>
                </a:solidFill>
                <a:effectLst/>
                <a:latin typeface="Arial" pitchFamily="34" charset="0"/>
                <a:cs typeface="Arial" pitchFamily="34" charset="0"/>
              </a:rPr>
            </a:br>
            <a:r>
              <a:rPr lang="en-US" dirty="0">
                <a:solidFill>
                  <a:srgbClr val="FF0000"/>
                </a:solidFill>
                <a:effectLst/>
                <a:latin typeface="Arial" pitchFamily="34" charset="0"/>
                <a:cs typeface="Arial" pitchFamily="34" charset="0"/>
              </a:rPr>
              <a:t/>
            </a:r>
            <a:br>
              <a:rPr lang="en-US" dirty="0">
                <a:solidFill>
                  <a:srgbClr val="FF0000"/>
                </a:solidFill>
                <a:effectLst/>
                <a:latin typeface="Arial" pitchFamily="34" charset="0"/>
                <a:cs typeface="Arial" pitchFamily="34" charset="0"/>
              </a:rPr>
            </a:br>
            <a:r>
              <a:rPr lang="ar-SA" dirty="0">
                <a:solidFill>
                  <a:srgbClr val="FF0000"/>
                </a:solidFill>
                <a:effectLst/>
                <a:latin typeface="Arial" pitchFamily="34" charset="0"/>
                <a:cs typeface="Arial" pitchFamily="34" charset="0"/>
              </a:rPr>
              <a:t>الدكتور حمزة عباس حمزة</a:t>
            </a:r>
            <a:endParaRPr lang="en-US" dirty="0">
              <a:solidFill>
                <a:srgbClr val="FF0000"/>
              </a:solidFill>
              <a:latin typeface="Arial" pitchFamily="34" charset="0"/>
              <a:cs typeface="Arial" pitchFamily="34" charset="0"/>
            </a:endParaRPr>
          </a:p>
        </p:txBody>
      </p:sp>
      <p:sp>
        <p:nvSpPr>
          <p:cNvPr id="4" name="عنوان فرعي 3"/>
          <p:cNvSpPr>
            <a:spLocks noGrp="1"/>
          </p:cNvSpPr>
          <p:nvPr>
            <p:ph type="subTitle" idx="1"/>
          </p:nvPr>
        </p:nvSpPr>
        <p:spPr/>
        <p:txBody>
          <a:bodyPr/>
          <a:lstStyle/>
          <a:p>
            <a:pPr algn="ctr"/>
            <a:r>
              <a:rPr lang="ar-IQ" sz="2800" b="1" dirty="0" smtClean="0">
                <a:solidFill>
                  <a:srgbClr val="FF0000"/>
                </a:solidFill>
              </a:rPr>
              <a:t>الجذع</a:t>
            </a:r>
            <a:endParaRPr lang="ar-SA" sz="2800" b="1" dirty="0">
              <a:solidFill>
                <a:srgbClr val="FF0000"/>
              </a:solidFill>
            </a:endParaRPr>
          </a:p>
        </p:txBody>
      </p:sp>
    </p:spTree>
    <p:extLst>
      <p:ext uri="{BB962C8B-B14F-4D97-AF65-F5344CB8AC3E}">
        <p14:creationId xmlns:p14="http://schemas.microsoft.com/office/powerpoint/2010/main" val="2958286826"/>
      </p:ext>
    </p:extLst>
  </p:cSld>
  <p:clrMapOvr>
    <a:masterClrMapping/>
  </p:clrMapOvr>
  <mc:AlternateContent xmlns:mc="http://schemas.openxmlformats.org/markup-compatibility/2006" xmlns:p14="http://schemas.microsoft.com/office/powerpoint/2010/main">
    <mc:Choice Requires="p14">
      <p:transition spd="slow" p14:dur="2000" advTm="20618"/>
    </mc:Choice>
    <mc:Fallback xmlns="">
      <p:transition spd="slow" advTm="2061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4 - القصبات </a:t>
            </a:r>
            <a:r>
              <a:rPr lang="ar-IQ" b="1" dirty="0" err="1" smtClean="0">
                <a:solidFill>
                  <a:srgbClr val="FF0000"/>
                </a:solidFill>
              </a:rPr>
              <a:t>Canes</a:t>
            </a:r>
            <a:r>
              <a:rPr lang="ar-IQ" b="1" dirty="0" smtClean="0">
                <a:solidFill>
                  <a:srgbClr val="FF0000"/>
                </a:solidFill>
              </a:rPr>
              <a:t> </a:t>
            </a:r>
            <a:endParaRPr lang="ar-SA" dirty="0">
              <a:solidFill>
                <a:srgbClr val="FF0000"/>
              </a:solidFill>
            </a:endParaRPr>
          </a:p>
        </p:txBody>
      </p:sp>
      <p:sp>
        <p:nvSpPr>
          <p:cNvPr id="3" name="عنصر نائب للمحتوى 2"/>
          <p:cNvSpPr>
            <a:spLocks noGrp="1"/>
          </p:cNvSpPr>
          <p:nvPr>
            <p:ph idx="1"/>
          </p:nvPr>
        </p:nvSpPr>
        <p:spPr/>
        <p:txBody>
          <a:bodyPr/>
          <a:lstStyle/>
          <a:p>
            <a:pPr marL="0" indent="0">
              <a:buNone/>
            </a:pPr>
            <a:r>
              <a:rPr lang="ar-IQ" b="1" dirty="0" smtClean="0"/>
              <a:t>تسمى </a:t>
            </a:r>
            <a:r>
              <a:rPr lang="ar-IQ" b="1" dirty="0"/>
              <a:t>الفروع السنوية بعد سقوط أوراقها بالقصبات أي أنها عبارة عن </a:t>
            </a:r>
            <a:r>
              <a:rPr lang="ar-IQ" b="1" dirty="0" err="1"/>
              <a:t>نموات</a:t>
            </a:r>
            <a:r>
              <a:rPr lang="ar-IQ" b="1" dirty="0"/>
              <a:t> حديثة ناضجة في الخريف ونامية على خشب عمره سنتان تظهر عليها من منطقة إلى أخرى بعض التضخمات التي تسمى بالعقد </a:t>
            </a:r>
            <a:r>
              <a:rPr lang="ar-IQ" b="1" dirty="0" err="1" smtClean="0"/>
              <a:t>nodes</a:t>
            </a:r>
            <a:r>
              <a:rPr lang="ar-IQ" b="1" dirty="0" smtClean="0"/>
              <a:t>  </a:t>
            </a:r>
            <a:r>
              <a:rPr lang="ar-IQ" b="1" dirty="0"/>
              <a:t>.</a:t>
            </a:r>
            <a:endParaRPr lang="ar-SA" dirty="0"/>
          </a:p>
        </p:txBody>
      </p:sp>
      <p:pic>
        <p:nvPicPr>
          <p:cNvPr id="4" name="Picture 10742" descr="http://chestofbooks.com/gardening-horticulture/Manual-Of-Horticulture/images/Fig-17-Grape-canes-showing-the-buds.jpg"/>
          <p:cNvPicPr>
            <a:picLocks/>
          </p:cNvPicPr>
          <p:nvPr/>
        </p:nvPicPr>
        <p:blipFill>
          <a:blip r:embed="rId2"/>
          <a:stretch>
            <a:fillRect/>
          </a:stretch>
        </p:blipFill>
        <p:spPr>
          <a:xfrm flipH="1">
            <a:off x="2057400" y="3657600"/>
            <a:ext cx="4038599" cy="2438400"/>
          </a:xfrm>
          <a:prstGeom prst="rect">
            <a:avLst/>
          </a:prstGeom>
        </p:spPr>
      </p:pic>
    </p:spTree>
    <p:extLst>
      <p:ext uri="{BB962C8B-B14F-4D97-AF65-F5344CB8AC3E}">
        <p14:creationId xmlns:p14="http://schemas.microsoft.com/office/powerpoint/2010/main" val="3008713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solidFill>
                  <a:srgbClr val="FF0000"/>
                </a:solidFill>
              </a:rPr>
              <a:t>يوجد في العنب عدة أنواع من القصبات حسب البراعم التي نمت منها وهي : </a:t>
            </a:r>
            <a:endParaRPr lang="ar-SA" dirty="0">
              <a:solidFill>
                <a:srgbClr val="FF0000"/>
              </a:solidFill>
            </a:endParaRPr>
          </a:p>
        </p:txBody>
      </p:sp>
      <p:sp>
        <p:nvSpPr>
          <p:cNvPr id="3" name="عنصر نائب للمحتوى 2"/>
          <p:cNvSpPr>
            <a:spLocks noGrp="1"/>
          </p:cNvSpPr>
          <p:nvPr>
            <p:ph idx="1"/>
          </p:nvPr>
        </p:nvSpPr>
        <p:spPr>
          <a:xfrm>
            <a:off x="457200" y="1600200"/>
            <a:ext cx="8229600" cy="4876800"/>
          </a:xfrm>
        </p:spPr>
        <p:txBody>
          <a:bodyPr>
            <a:normAutofit fontScale="85000" lnSpcReduction="20000"/>
          </a:bodyPr>
          <a:lstStyle/>
          <a:p>
            <a:r>
              <a:rPr lang="ar-IQ" sz="3900" b="1" dirty="0" smtClean="0">
                <a:solidFill>
                  <a:srgbClr val="FF0000"/>
                </a:solidFill>
              </a:rPr>
              <a:t>أ </a:t>
            </a:r>
            <a:r>
              <a:rPr lang="ar-IQ" sz="3900" b="1" dirty="0">
                <a:solidFill>
                  <a:srgbClr val="FF0000"/>
                </a:solidFill>
              </a:rPr>
              <a:t>- القصبات الرئيسية </a:t>
            </a:r>
            <a:r>
              <a:rPr lang="ar-IQ" sz="3900" b="1" dirty="0" smtClean="0">
                <a:solidFill>
                  <a:srgbClr val="FF0000"/>
                </a:solidFill>
              </a:rPr>
              <a:t>(الطويلة) :</a:t>
            </a:r>
          </a:p>
          <a:p>
            <a:pPr marL="0" indent="0">
              <a:buNone/>
            </a:pPr>
            <a:r>
              <a:rPr lang="ar-IQ" sz="3900" b="1" dirty="0">
                <a:solidFill>
                  <a:srgbClr val="FF0000"/>
                </a:solidFill>
              </a:rPr>
              <a:t> </a:t>
            </a:r>
            <a:r>
              <a:rPr lang="ar-IQ" sz="3900" b="1" dirty="0" smtClean="0">
                <a:solidFill>
                  <a:srgbClr val="FF0000"/>
                </a:solidFill>
              </a:rPr>
              <a:t>  </a:t>
            </a:r>
            <a:r>
              <a:rPr lang="ar-IQ" sz="3900" b="1" dirty="0" smtClean="0"/>
              <a:t>ناتجة </a:t>
            </a:r>
            <a:r>
              <a:rPr lang="ar-IQ" sz="3900" b="1" dirty="0"/>
              <a:t>من تفتح ونمو وتطور العيون الساكنة التي تركت على القصبات عند التقليم وتتكون عليها الفروع الرئيسية التي تحمل الأوراق والعناقيد وتسمى </a:t>
            </a:r>
            <a:r>
              <a:rPr lang="ar-IQ" sz="3900" b="1" dirty="0" smtClean="0"/>
              <a:t>بالقصبات </a:t>
            </a:r>
            <a:r>
              <a:rPr lang="ar-IQ" sz="3900" b="1" dirty="0" err="1"/>
              <a:t>الاثمارية</a:t>
            </a:r>
            <a:r>
              <a:rPr lang="ar-IQ" sz="3900" b="1" dirty="0"/>
              <a:t> طولها 5,1-5,2م بسمك 7-10ملم . </a:t>
            </a:r>
            <a:endParaRPr lang="en-US" sz="3900" b="1" dirty="0"/>
          </a:p>
          <a:p>
            <a:pPr marL="0" lvl="0" indent="0" fontAlgn="base">
              <a:buNone/>
            </a:pPr>
            <a:r>
              <a:rPr lang="ar-IQ" sz="3900" b="1" dirty="0" smtClean="0">
                <a:solidFill>
                  <a:srgbClr val="FF0000"/>
                </a:solidFill>
              </a:rPr>
              <a:t>ب - القصبات الثانوية ( القصيرة أو الصيفية أو الجانبية ) :</a:t>
            </a:r>
          </a:p>
          <a:p>
            <a:pPr marL="0" lvl="0" indent="0" fontAlgn="base">
              <a:buNone/>
            </a:pPr>
            <a:r>
              <a:rPr lang="ar-IQ" sz="3900" b="1" dirty="0" smtClean="0">
                <a:solidFill>
                  <a:srgbClr val="FF0000"/>
                </a:solidFill>
              </a:rPr>
              <a:t>   </a:t>
            </a:r>
            <a:r>
              <a:rPr lang="ar-IQ" sz="3900" b="1" dirty="0" smtClean="0"/>
              <a:t>ناتجة </a:t>
            </a:r>
            <a:r>
              <a:rPr lang="ar-IQ" sz="3900" b="1" dirty="0"/>
              <a:t>من نمو البرعم الصيفي أو الجانبي أو النشط على الفروع الرئيسية الطويلة ، تكون ذات أحجام مختلفة حسب الأصناف والظروف البيئية وعمليات الخدمة وغالبا </a:t>
            </a:r>
            <a:r>
              <a:rPr lang="ar-IQ" sz="3900" b="1" dirty="0" err="1"/>
              <a:t>ماتسقط</a:t>
            </a:r>
            <a:r>
              <a:rPr lang="ar-IQ" sz="3900" b="1" dirty="0"/>
              <a:t> هذه القصبات لان خشبها غير ناضج . </a:t>
            </a:r>
            <a:endParaRPr lang="en-US" sz="3900" b="1" dirty="0"/>
          </a:p>
          <a:p>
            <a:pPr marL="0" indent="0">
              <a:buNone/>
            </a:pPr>
            <a:endParaRPr lang="ar-SA" dirty="0"/>
          </a:p>
        </p:txBody>
      </p:sp>
    </p:spTree>
    <p:extLst>
      <p:ext uri="{BB962C8B-B14F-4D97-AF65-F5344CB8AC3E}">
        <p14:creationId xmlns:p14="http://schemas.microsoft.com/office/powerpoint/2010/main" val="1728777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ت- القصبات السرطانية </a:t>
            </a:r>
            <a:r>
              <a:rPr lang="ar-IQ" b="1" dirty="0" err="1" smtClean="0">
                <a:solidFill>
                  <a:srgbClr val="FF0000"/>
                </a:solidFill>
              </a:rPr>
              <a:t>والأفرخ</a:t>
            </a:r>
            <a:r>
              <a:rPr lang="ar-IQ" b="1" dirty="0" smtClean="0">
                <a:solidFill>
                  <a:srgbClr val="FF0000"/>
                </a:solidFill>
              </a:rPr>
              <a:t> المائية :</a:t>
            </a:r>
            <a:endParaRPr lang="ar-SA" dirty="0">
              <a:solidFill>
                <a:srgbClr val="FF0000"/>
              </a:solidFill>
            </a:endParaRPr>
          </a:p>
        </p:txBody>
      </p:sp>
      <p:sp>
        <p:nvSpPr>
          <p:cNvPr id="3" name="عنصر نائب للمحتوى 2"/>
          <p:cNvSpPr>
            <a:spLocks noGrp="1"/>
          </p:cNvSpPr>
          <p:nvPr>
            <p:ph idx="1"/>
          </p:nvPr>
        </p:nvSpPr>
        <p:spPr/>
        <p:txBody>
          <a:bodyPr/>
          <a:lstStyle/>
          <a:p>
            <a:pPr lvl="0" algn="just"/>
            <a:r>
              <a:rPr lang="ar-IQ" b="1" dirty="0" smtClean="0"/>
              <a:t>تنمو </a:t>
            </a:r>
            <a:r>
              <a:rPr lang="ar-IQ" b="1" dirty="0"/>
              <a:t>من البراعم الخاملة للخشب القديم المتعدد السنين وتكون براعمها غير خصبة </a:t>
            </a:r>
            <a:r>
              <a:rPr lang="ar-IQ" b="1" dirty="0" err="1"/>
              <a:t>لاتحمل</a:t>
            </a:r>
            <a:r>
              <a:rPr lang="ar-IQ" b="1" dirty="0"/>
              <a:t> إثمار وتكون قوية النمو ذات سلاميات طويلة وأنسجتها ذات كثافة قليلة ذو محتوى مرتفع من الماء . </a:t>
            </a:r>
            <a:endParaRPr lang="en-US" b="1" dirty="0"/>
          </a:p>
          <a:p>
            <a:endParaRPr lang="ar-SA" dirty="0"/>
          </a:p>
        </p:txBody>
      </p:sp>
      <p:pic>
        <p:nvPicPr>
          <p:cNvPr id="4" name="Picture 10744" descr="http://www.oardc.ohio-state.edu/grapeipm/images/gall%20maker.jpg"/>
          <p:cNvPicPr/>
          <p:nvPr/>
        </p:nvPicPr>
        <p:blipFill>
          <a:blip r:embed="rId2"/>
          <a:stretch>
            <a:fillRect/>
          </a:stretch>
        </p:blipFill>
        <p:spPr>
          <a:xfrm>
            <a:off x="1066801" y="3581400"/>
            <a:ext cx="7086600" cy="2667000"/>
          </a:xfrm>
          <a:prstGeom prst="rect">
            <a:avLst/>
          </a:prstGeom>
        </p:spPr>
      </p:pic>
    </p:spTree>
    <p:extLst>
      <p:ext uri="{BB962C8B-B14F-4D97-AF65-F5344CB8AC3E}">
        <p14:creationId xmlns:p14="http://schemas.microsoft.com/office/powerpoint/2010/main" val="143551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طول القصبات</a:t>
            </a:r>
            <a:endParaRPr lang="ar-SA" b="1" dirty="0">
              <a:solidFill>
                <a:srgbClr val="FF0000"/>
              </a:solidFill>
            </a:endParaRPr>
          </a:p>
        </p:txBody>
      </p:sp>
      <p:sp>
        <p:nvSpPr>
          <p:cNvPr id="3" name="عنصر نائب للمحتوى 2"/>
          <p:cNvSpPr>
            <a:spLocks noGrp="1"/>
          </p:cNvSpPr>
          <p:nvPr>
            <p:ph idx="1"/>
          </p:nvPr>
        </p:nvSpPr>
        <p:spPr/>
        <p:txBody>
          <a:bodyPr/>
          <a:lstStyle/>
          <a:p>
            <a:pPr marL="115570" indent="-1270" algn="just">
              <a:lnSpc>
                <a:spcPct val="97000"/>
              </a:lnSpc>
              <a:spcBef>
                <a:spcPts val="0"/>
              </a:spcBef>
              <a:spcAft>
                <a:spcPts val="75"/>
              </a:spcAft>
            </a:pPr>
            <a:r>
              <a:rPr lang="ar-IQ" b="1" dirty="0">
                <a:solidFill>
                  <a:srgbClr val="365F91"/>
                </a:solidFill>
                <a:ea typeface="Calibri"/>
              </a:rPr>
              <a:t>أما طول القصبات فيختلف حسب الصنف والظروف البيئية وعمليات الخدمة حيث يتراوح بين 80</a:t>
            </a:r>
            <a:r>
              <a:rPr lang="ar-IQ" b="1" dirty="0">
                <a:solidFill>
                  <a:srgbClr val="365F91"/>
                </a:solidFill>
                <a:ea typeface="Tahoma"/>
                <a:cs typeface="Tahoma"/>
              </a:rPr>
              <a:t>,</a:t>
            </a:r>
            <a:r>
              <a:rPr lang="ar-IQ" b="1" dirty="0">
                <a:solidFill>
                  <a:srgbClr val="365F91"/>
                </a:solidFill>
                <a:ea typeface="Calibri"/>
              </a:rPr>
              <a:t>0-2م وأحيانا يصل من 5-7م في الأصناف المثمرة ، أما لون القصبات فيختلف حسب الصنف ويكون أما اصفر فاتح </a:t>
            </a:r>
            <a:r>
              <a:rPr lang="ar-IQ" b="1" dirty="0" smtClean="0">
                <a:solidFill>
                  <a:srgbClr val="365F91"/>
                </a:solidFill>
                <a:ea typeface="Calibri"/>
              </a:rPr>
              <a:t>(كشمش) </a:t>
            </a:r>
            <a:r>
              <a:rPr lang="ar-IQ" b="1" dirty="0">
                <a:solidFill>
                  <a:srgbClr val="365F91"/>
                </a:solidFill>
                <a:ea typeface="Calibri"/>
              </a:rPr>
              <a:t>أو بني داكن أو احمر </a:t>
            </a:r>
            <a:r>
              <a:rPr lang="ar-IQ" b="1" dirty="0" smtClean="0">
                <a:solidFill>
                  <a:srgbClr val="365F91"/>
                </a:solidFill>
                <a:ea typeface="Calibri"/>
              </a:rPr>
              <a:t>غامق( مسكات) </a:t>
            </a:r>
            <a:r>
              <a:rPr lang="ar-IQ" b="1" dirty="0">
                <a:solidFill>
                  <a:srgbClr val="365F91"/>
                </a:solidFill>
                <a:ea typeface="Calibri"/>
              </a:rPr>
              <a:t>ويعتبر لون القصبات من دلائل معرفة الأصناف بعد سقوط الأوراق في الخريف . أما شكل القصبات فيختلف حسب الأصناف وتكون القصبات السنوية أما ملساء أو ذات شعيرات أو مسطحة أو مضلعة. </a:t>
            </a:r>
            <a:endParaRPr lang="en-US" b="1" dirty="0">
              <a:solidFill>
                <a:srgbClr val="365F91"/>
              </a:solidFill>
              <a:ea typeface="Calibri"/>
            </a:endParaRPr>
          </a:p>
        </p:txBody>
      </p:sp>
    </p:spTree>
    <p:extLst>
      <p:ext uri="{BB962C8B-B14F-4D97-AF65-F5344CB8AC3E}">
        <p14:creationId xmlns:p14="http://schemas.microsoft.com/office/powerpoint/2010/main" val="606986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الجذع  </a:t>
            </a:r>
            <a:r>
              <a:rPr lang="ar-IQ" b="1" dirty="0" err="1" smtClean="0">
                <a:solidFill>
                  <a:srgbClr val="FF0000"/>
                </a:solidFill>
              </a:rPr>
              <a:t>Trunk</a:t>
            </a:r>
            <a:endParaRPr lang="ar-SA" dirty="0">
              <a:solidFill>
                <a:srgbClr val="FF0000"/>
              </a:solidFill>
            </a:endParaRPr>
          </a:p>
        </p:txBody>
      </p:sp>
      <p:sp>
        <p:nvSpPr>
          <p:cNvPr id="3" name="عنصر نائب للمحتوى 2"/>
          <p:cNvSpPr>
            <a:spLocks noGrp="1"/>
          </p:cNvSpPr>
          <p:nvPr>
            <p:ph idx="1"/>
          </p:nvPr>
        </p:nvSpPr>
        <p:spPr/>
        <p:txBody>
          <a:bodyPr/>
          <a:lstStyle/>
          <a:p>
            <a:pPr algn="just"/>
            <a:r>
              <a:rPr lang="ar-IQ" b="1" dirty="0" smtClean="0"/>
              <a:t>جذع </a:t>
            </a:r>
            <a:r>
              <a:rPr lang="ar-IQ" b="1" dirty="0"/>
              <a:t>الكرمة هو الساق </a:t>
            </a:r>
            <a:r>
              <a:rPr lang="ar-IQ" b="1" dirty="0" err="1"/>
              <a:t>الدائمي</a:t>
            </a:r>
            <a:r>
              <a:rPr lang="ar-IQ" b="1" dirty="0"/>
              <a:t> لها والذي يختلف أصله حسب طريقة تكوينه فالجذع </a:t>
            </a:r>
            <a:r>
              <a:rPr lang="ar-IQ" b="1" dirty="0" err="1"/>
              <a:t>المكاثر</a:t>
            </a:r>
            <a:r>
              <a:rPr lang="ar-IQ" b="1" dirty="0"/>
              <a:t> جنسيا يكون ذا أصل جنيني </a:t>
            </a:r>
            <a:r>
              <a:rPr lang="ar-IQ" b="1" dirty="0" err="1"/>
              <a:t>والمكاثر</a:t>
            </a:r>
            <a:r>
              <a:rPr lang="ar-IQ" b="1" dirty="0"/>
              <a:t> خضريا يكون ذا أصل خضري ، </a:t>
            </a:r>
            <a:r>
              <a:rPr lang="ar-IQ" b="1" dirty="0" smtClean="0"/>
              <a:t>لا يوجد </a:t>
            </a:r>
            <a:r>
              <a:rPr lang="ar-IQ" b="1" dirty="0"/>
              <a:t>للعنب ساق حقيقية لأنه عبارة عن نبات متسلق ، يكون طول الجذع المدفون تحت سطح التربة حوالي 20-40سم حسب المناطق وفي الأراضي الرملية يمكن أن يصل إلى عدة أمتار وحسب طريقة الزراعة . أما سمكه فيتراوح بين 6-8سم وعليه تتكون طبقات الجذور </a:t>
            </a:r>
            <a:endParaRPr lang="ar-SA" dirty="0"/>
          </a:p>
        </p:txBody>
      </p:sp>
    </p:spTree>
    <p:extLst>
      <p:ext uri="{BB962C8B-B14F-4D97-AF65-F5344CB8AC3E}">
        <p14:creationId xmlns:p14="http://schemas.microsoft.com/office/powerpoint/2010/main" val="18846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err="1" smtClean="0">
                <a:solidFill>
                  <a:srgbClr val="FF0000"/>
                </a:solidFill>
              </a:rPr>
              <a:t>كرمات</a:t>
            </a:r>
            <a:r>
              <a:rPr lang="ar-IQ" b="1" dirty="0" smtClean="0">
                <a:solidFill>
                  <a:srgbClr val="FF0000"/>
                </a:solidFill>
              </a:rPr>
              <a:t> العنب</a:t>
            </a:r>
            <a:endParaRPr lang="ar-SA" b="1" dirty="0">
              <a:solidFill>
                <a:srgbClr val="FF0000"/>
              </a:solidFill>
            </a:endParaRPr>
          </a:p>
        </p:txBody>
      </p:sp>
      <p:sp>
        <p:nvSpPr>
          <p:cNvPr id="3" name="عنصر نائب للنص 2"/>
          <p:cNvSpPr>
            <a:spLocks noGrp="1"/>
          </p:cNvSpPr>
          <p:nvPr>
            <p:ph type="body" idx="1"/>
          </p:nvPr>
        </p:nvSpPr>
        <p:spPr/>
        <p:txBody>
          <a:bodyPr/>
          <a:lstStyle/>
          <a:p>
            <a:r>
              <a:rPr lang="ar-IQ" dirty="0" smtClean="0"/>
              <a:t>كرمة العنب  بعد تفتح البراعم</a:t>
            </a:r>
            <a:endParaRPr lang="ar-SA" dirty="0"/>
          </a:p>
        </p:txBody>
      </p:sp>
      <p:sp>
        <p:nvSpPr>
          <p:cNvPr id="5" name="عنصر نائب للنص 4"/>
          <p:cNvSpPr>
            <a:spLocks noGrp="1"/>
          </p:cNvSpPr>
          <p:nvPr>
            <p:ph type="body" sz="quarter" idx="3"/>
          </p:nvPr>
        </p:nvSpPr>
        <p:spPr/>
        <p:txBody>
          <a:bodyPr/>
          <a:lstStyle/>
          <a:p>
            <a:r>
              <a:rPr lang="ar-IQ" dirty="0" smtClean="0"/>
              <a:t>كرمة العنب قبل تفتح البراعم</a:t>
            </a:r>
            <a:endParaRPr lang="ar-SA" dirty="0"/>
          </a:p>
        </p:txBody>
      </p:sp>
      <p:pic>
        <p:nvPicPr>
          <p:cNvPr id="7" name="Picture 9337" descr="E:\Documents and Settings\AYAD HANI\Desktop\5.jpg"/>
          <p:cNvPicPr>
            <a:picLocks noGrp="1"/>
          </p:cNvPicPr>
          <p:nvPr>
            <p:ph sz="quarter" idx="4"/>
          </p:nvPr>
        </p:nvPicPr>
        <p:blipFill>
          <a:blip r:embed="rId2"/>
          <a:stretch>
            <a:fillRect/>
          </a:stretch>
        </p:blipFill>
        <p:spPr>
          <a:xfrm>
            <a:off x="4724401" y="2286000"/>
            <a:ext cx="3886200" cy="3809999"/>
          </a:xfrm>
          <a:prstGeom prst="rect">
            <a:avLst/>
          </a:prstGeom>
        </p:spPr>
      </p:pic>
      <p:pic>
        <p:nvPicPr>
          <p:cNvPr id="8" name="Picture 9341" descr="http://www.omafra.gov.on.ca/english/crops/hort/news/tenderfr/tf1303a4f2.jpg"/>
          <p:cNvPicPr>
            <a:picLocks noGrp="1"/>
          </p:cNvPicPr>
          <p:nvPr>
            <p:ph sz="half" idx="2"/>
          </p:nvPr>
        </p:nvPicPr>
        <p:blipFill>
          <a:blip r:embed="rId3"/>
          <a:stretch>
            <a:fillRect/>
          </a:stretch>
        </p:blipFill>
        <p:spPr>
          <a:xfrm>
            <a:off x="381001" y="2133600"/>
            <a:ext cx="4343400" cy="4267200"/>
          </a:xfrm>
          <a:prstGeom prst="rect">
            <a:avLst/>
          </a:prstGeom>
        </p:spPr>
      </p:pic>
    </p:spTree>
    <p:extLst>
      <p:ext uri="{BB962C8B-B14F-4D97-AF65-F5344CB8AC3E}">
        <p14:creationId xmlns:p14="http://schemas.microsoft.com/office/powerpoint/2010/main" val="2184078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8229600" cy="5668963"/>
          </a:xfrm>
        </p:spPr>
        <p:txBody>
          <a:bodyPr/>
          <a:lstStyle/>
          <a:p>
            <a:pPr marL="0" indent="0" algn="just">
              <a:buNone/>
            </a:pPr>
            <a:r>
              <a:rPr lang="ar-SA" sz="4400" b="1" dirty="0" smtClean="0"/>
              <a:t>تعتمد هيئة وحجم الجذع على طريقة التربية والتقليم حيث يتراوح طول الجذع بين 20سم إلى بضعة أمتار حسب المناطق ففي المناطق حارة والرطبة يمكن أن يصل طول الجذع للأعناب البرية من 15-20م وبسمك 8-10سم . أن جذع الكرمة ليس مستقيما بل يكون مطاطي وملتف حول المساند التي يتسلق عليها.</a:t>
            </a:r>
          </a:p>
          <a:p>
            <a:pPr marL="0" indent="0">
              <a:buNone/>
            </a:pPr>
            <a:endParaRPr lang="ar-SA" dirty="0"/>
          </a:p>
        </p:txBody>
      </p:sp>
    </p:spTree>
    <p:extLst>
      <p:ext uri="{BB962C8B-B14F-4D97-AF65-F5344CB8AC3E}">
        <p14:creationId xmlns:p14="http://schemas.microsoft.com/office/powerpoint/2010/main" val="3957805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الوظائف الفسلجية للجذع</a:t>
            </a:r>
            <a:endParaRPr lang="ar-SA" dirty="0">
              <a:solidFill>
                <a:srgbClr val="FF0000"/>
              </a:solidFill>
            </a:endParaRPr>
          </a:p>
        </p:txBody>
      </p:sp>
      <p:sp>
        <p:nvSpPr>
          <p:cNvPr id="3" name="عنصر نائب للمحتوى 2"/>
          <p:cNvSpPr>
            <a:spLocks noGrp="1"/>
          </p:cNvSpPr>
          <p:nvPr>
            <p:ph idx="1"/>
          </p:nvPr>
        </p:nvSpPr>
        <p:spPr/>
        <p:txBody>
          <a:bodyPr>
            <a:normAutofit/>
          </a:bodyPr>
          <a:lstStyle/>
          <a:p>
            <a:r>
              <a:rPr lang="ar-IQ" sz="3600" b="1" dirty="0" smtClean="0"/>
              <a:t>النمو </a:t>
            </a:r>
          </a:p>
          <a:p>
            <a:r>
              <a:rPr lang="ar-IQ" sz="3600" b="1" dirty="0" smtClean="0"/>
              <a:t>التأقلم </a:t>
            </a:r>
            <a:r>
              <a:rPr lang="ar-IQ" sz="3600" b="1" dirty="0"/>
              <a:t>للظروف الجوية </a:t>
            </a:r>
            <a:endParaRPr lang="ar-IQ" sz="3600" b="1" dirty="0" smtClean="0"/>
          </a:p>
          <a:p>
            <a:r>
              <a:rPr lang="ar-IQ" sz="3600" b="1" dirty="0" smtClean="0"/>
              <a:t>النقل </a:t>
            </a:r>
          </a:p>
          <a:p>
            <a:r>
              <a:rPr lang="ar-IQ" sz="3600" b="1" dirty="0" smtClean="0"/>
              <a:t>الخزن </a:t>
            </a:r>
            <a:r>
              <a:rPr lang="ar-IQ" sz="3600" b="1" dirty="0"/>
              <a:t>للمواد الغذائية </a:t>
            </a:r>
            <a:endParaRPr lang="ar-IQ" sz="3600" b="1" dirty="0" smtClean="0"/>
          </a:p>
          <a:p>
            <a:r>
              <a:rPr lang="ar-IQ" sz="3600" b="1" dirty="0" smtClean="0"/>
              <a:t>النتح </a:t>
            </a:r>
          </a:p>
          <a:p>
            <a:r>
              <a:rPr lang="ar-IQ" sz="3600" b="1" dirty="0" smtClean="0"/>
              <a:t>الإسناد </a:t>
            </a:r>
            <a:r>
              <a:rPr lang="ar-IQ" sz="3600" b="1" dirty="0"/>
              <a:t>للجهاز الهوائي للكرمة </a:t>
            </a:r>
            <a:endParaRPr lang="ar-SA" sz="3600" dirty="0"/>
          </a:p>
        </p:txBody>
      </p:sp>
      <p:pic>
        <p:nvPicPr>
          <p:cNvPr id="4" name="Picture 8101" descr="http://farm3.static.flickr.com/2490/4203298803_25b2a29021.jpg"/>
          <p:cNvPicPr/>
          <p:nvPr/>
        </p:nvPicPr>
        <p:blipFill>
          <a:blip r:embed="rId2"/>
          <a:stretch>
            <a:fillRect/>
          </a:stretch>
        </p:blipFill>
        <p:spPr>
          <a:xfrm>
            <a:off x="685800" y="1981200"/>
            <a:ext cx="2640965" cy="3810000"/>
          </a:xfrm>
          <a:prstGeom prst="rect">
            <a:avLst/>
          </a:prstGeom>
        </p:spPr>
      </p:pic>
    </p:spTree>
    <p:extLst>
      <p:ext uri="{BB962C8B-B14F-4D97-AF65-F5344CB8AC3E}">
        <p14:creationId xmlns:p14="http://schemas.microsoft.com/office/powerpoint/2010/main" val="1710448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solidFill>
                  <a:srgbClr val="FF0000"/>
                </a:solidFill>
                <a:ea typeface="Calibri"/>
              </a:rPr>
              <a:t>يحمل الجذع عدة عناصر خشبية للكرمة وهي: </a:t>
            </a:r>
            <a:endParaRPr lang="ar-SA"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marL="284480" indent="0">
              <a:lnSpc>
                <a:spcPct val="107000"/>
              </a:lnSpc>
              <a:spcBef>
                <a:spcPts val="0"/>
              </a:spcBef>
              <a:buNone/>
            </a:pPr>
            <a:r>
              <a:rPr lang="ar-IQ" b="1" dirty="0">
                <a:solidFill>
                  <a:srgbClr val="FF0000"/>
                </a:solidFill>
                <a:ea typeface="Calibri"/>
              </a:rPr>
              <a:t>1</a:t>
            </a:r>
            <a:r>
              <a:rPr lang="ar-IQ" b="1" dirty="0" smtClean="0">
                <a:solidFill>
                  <a:srgbClr val="FF0000"/>
                </a:solidFill>
                <a:ea typeface="Calibri"/>
              </a:rPr>
              <a:t>-رأس </a:t>
            </a:r>
            <a:r>
              <a:rPr lang="ar-IQ" b="1" dirty="0">
                <a:solidFill>
                  <a:srgbClr val="FF0000"/>
                </a:solidFill>
                <a:ea typeface="Calibri"/>
              </a:rPr>
              <a:t>الكرمة </a:t>
            </a:r>
            <a:r>
              <a:rPr lang="ar-IQ" b="1" dirty="0" err="1">
                <a:solidFill>
                  <a:srgbClr val="FF0000"/>
                </a:solidFill>
                <a:ea typeface="Tahoma"/>
                <a:cs typeface="Tahoma"/>
              </a:rPr>
              <a:t>Head</a:t>
            </a:r>
            <a:r>
              <a:rPr lang="ar-IQ" b="1" dirty="0">
                <a:solidFill>
                  <a:srgbClr val="FF0000"/>
                </a:solidFill>
                <a:ea typeface="Calibri"/>
              </a:rPr>
              <a:t> : </a:t>
            </a:r>
            <a:endParaRPr lang="ar-IQ" b="1" dirty="0" smtClean="0">
              <a:solidFill>
                <a:srgbClr val="FF0000"/>
              </a:solidFill>
              <a:ea typeface="Calibri"/>
            </a:endParaRPr>
          </a:p>
          <a:p>
            <a:pPr marL="284480" indent="0" algn="just">
              <a:lnSpc>
                <a:spcPct val="107000"/>
              </a:lnSpc>
              <a:spcBef>
                <a:spcPts val="0"/>
              </a:spcBef>
              <a:buNone/>
            </a:pPr>
            <a:r>
              <a:rPr lang="ar-IQ" sz="3600" b="1" dirty="0" smtClean="0">
                <a:solidFill>
                  <a:srgbClr val="365F91"/>
                </a:solidFill>
                <a:ea typeface="Calibri"/>
              </a:rPr>
              <a:t>وهو </a:t>
            </a:r>
            <a:r>
              <a:rPr lang="ar-IQ" sz="3600" b="1" dirty="0">
                <a:solidFill>
                  <a:srgbClr val="365F91"/>
                </a:solidFill>
                <a:ea typeface="Calibri"/>
              </a:rPr>
              <a:t>الجزء المتضخم الواقع فوق نهاية </a:t>
            </a:r>
            <a:r>
              <a:rPr lang="ar-IQ" sz="3600" b="1" dirty="0" smtClean="0">
                <a:solidFill>
                  <a:srgbClr val="365F91"/>
                </a:solidFill>
                <a:effectLst/>
                <a:ea typeface="Calibri"/>
                <a:cs typeface="Calibri"/>
              </a:rPr>
              <a:t>الجذع ويكون قريب أو بعيد عن سطح التربة حسب المنطقة وطريقة التربية . يكون حجم الرأس حسب توافق الطعم مع الأصل أو حسب الجروح المسببة من التقليم والتي تسحب العصارة المصنعة في الأوراق والضرورية لالتحام الجروح والتي تؤدي إلى تغذية انسجة في منطقة الجرح وبذلك تتضخم .</a:t>
            </a:r>
            <a:endParaRPr lang="ar-SA" sz="3600" dirty="0"/>
          </a:p>
        </p:txBody>
      </p:sp>
    </p:spTree>
    <p:extLst>
      <p:ext uri="{BB962C8B-B14F-4D97-AF65-F5344CB8AC3E}">
        <p14:creationId xmlns:p14="http://schemas.microsoft.com/office/powerpoint/2010/main" val="3569220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normAutofit/>
          </a:bodyPr>
          <a:lstStyle/>
          <a:p>
            <a:pPr marL="0" indent="0" algn="just">
              <a:buNone/>
            </a:pPr>
            <a:r>
              <a:rPr lang="ar-IQ" sz="4000" b="1" dirty="0" smtClean="0">
                <a:solidFill>
                  <a:srgbClr val="FF0000"/>
                </a:solidFill>
              </a:rPr>
              <a:t>2-  الأذرع     </a:t>
            </a:r>
            <a:r>
              <a:rPr lang="ar-IQ" sz="4000" b="1" dirty="0" err="1" smtClean="0">
                <a:solidFill>
                  <a:srgbClr val="FF0000"/>
                </a:solidFill>
              </a:rPr>
              <a:t>Arms</a:t>
            </a:r>
            <a:r>
              <a:rPr lang="ar-IQ" sz="4000" b="1" dirty="0" smtClean="0">
                <a:solidFill>
                  <a:srgbClr val="FF0000"/>
                </a:solidFill>
              </a:rPr>
              <a:t>  </a:t>
            </a:r>
            <a:r>
              <a:rPr lang="ar-IQ" sz="4000" b="1" dirty="0">
                <a:solidFill>
                  <a:srgbClr val="FF0000"/>
                </a:solidFill>
              </a:rPr>
              <a:t>: </a:t>
            </a:r>
            <a:endParaRPr lang="ar-IQ" sz="4000" b="1" dirty="0" smtClean="0">
              <a:solidFill>
                <a:srgbClr val="FF0000"/>
              </a:solidFill>
            </a:endParaRPr>
          </a:p>
          <a:p>
            <a:pPr marL="0" indent="0" algn="just">
              <a:buNone/>
            </a:pPr>
            <a:r>
              <a:rPr lang="ar-IQ" sz="4000" b="1" dirty="0" smtClean="0"/>
              <a:t>هي </a:t>
            </a:r>
            <a:r>
              <a:rPr lang="ar-IQ" sz="4000" b="1" dirty="0"/>
              <a:t>عبارة عن تفرعات متعددة السنين والأكثر عمرا للكرمة يمكن أن تكون طويلة أو قصيرة أو سميكة أو مرنة ، تكون الأذرع في الأعناب البرية وفي المناطق الحارة </a:t>
            </a:r>
            <a:r>
              <a:rPr lang="ar-IQ" sz="4000" b="1" dirty="0" err="1"/>
              <a:t>دائمية</a:t>
            </a:r>
            <a:r>
              <a:rPr lang="ar-IQ" sz="4000" b="1" dirty="0"/>
              <a:t> أما في الأعناب المزروعة فتكون اذرع قصيرة وعادة تشاهد الأذرع الطويلة والمرنة على العنب المربى بطريقة القمريات .</a:t>
            </a:r>
            <a:r>
              <a:rPr lang="ar-IQ" sz="4000" dirty="0"/>
              <a:t> </a:t>
            </a:r>
            <a:endParaRPr lang="ar-SA" sz="4000" dirty="0"/>
          </a:p>
        </p:txBody>
      </p:sp>
    </p:spTree>
    <p:extLst>
      <p:ext uri="{BB962C8B-B14F-4D97-AF65-F5344CB8AC3E}">
        <p14:creationId xmlns:p14="http://schemas.microsoft.com/office/powerpoint/2010/main" val="1634409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ب</a:t>
            </a:r>
            <a:r>
              <a:rPr lang="ar-IQ" b="1" dirty="0" smtClean="0">
                <a:solidFill>
                  <a:srgbClr val="FF0000"/>
                </a:solidFill>
              </a:rPr>
              <a:t>ستان عنب</a:t>
            </a:r>
            <a:endParaRPr lang="ar-SA" b="1" dirty="0">
              <a:solidFill>
                <a:srgbClr val="FF0000"/>
              </a:solidFill>
            </a:endParaRPr>
          </a:p>
        </p:txBody>
      </p:sp>
      <p:pic>
        <p:nvPicPr>
          <p:cNvPr id="5" name="Picture 9339" descr="http://ohioline.osu.edu/b919/images/919_015.jpg"/>
          <p:cNvPicPr>
            <a:picLocks noGrp="1"/>
          </p:cNvPicPr>
          <p:nvPr>
            <p:ph sz="half" idx="2"/>
          </p:nvPr>
        </p:nvPicPr>
        <p:blipFill>
          <a:blip r:embed="rId2"/>
          <a:stretch>
            <a:fillRect/>
          </a:stretch>
        </p:blipFill>
        <p:spPr>
          <a:xfrm>
            <a:off x="304800" y="1371600"/>
            <a:ext cx="8610599" cy="5029200"/>
          </a:xfrm>
          <a:prstGeom prst="rect">
            <a:avLst/>
          </a:prstGeom>
        </p:spPr>
      </p:pic>
    </p:spTree>
    <p:extLst>
      <p:ext uri="{BB962C8B-B14F-4D97-AF65-F5344CB8AC3E}">
        <p14:creationId xmlns:p14="http://schemas.microsoft.com/office/powerpoint/2010/main" val="257244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3 -</a:t>
            </a:r>
            <a:r>
              <a:rPr lang="ar-IQ" b="1" dirty="0" err="1" smtClean="0">
                <a:solidFill>
                  <a:srgbClr val="FF0000"/>
                </a:solidFill>
              </a:rPr>
              <a:t>الكوردونات</a:t>
            </a:r>
            <a:r>
              <a:rPr lang="ar-IQ" b="1" dirty="0" smtClean="0">
                <a:solidFill>
                  <a:srgbClr val="FF0000"/>
                </a:solidFill>
              </a:rPr>
              <a:t> </a:t>
            </a:r>
            <a:r>
              <a:rPr lang="ar-IQ" b="1" dirty="0" err="1" smtClean="0">
                <a:solidFill>
                  <a:srgbClr val="FF0000"/>
                </a:solidFill>
              </a:rPr>
              <a:t>Cordons</a:t>
            </a:r>
            <a:r>
              <a:rPr lang="ar-IQ" b="1" dirty="0" smtClean="0">
                <a:solidFill>
                  <a:srgbClr val="FF0000"/>
                </a:solidFill>
              </a:rPr>
              <a:t> :</a:t>
            </a:r>
            <a:endParaRPr lang="ar-SA" dirty="0">
              <a:solidFill>
                <a:srgbClr val="FF0000"/>
              </a:solidFill>
            </a:endParaRPr>
          </a:p>
        </p:txBody>
      </p:sp>
      <p:sp>
        <p:nvSpPr>
          <p:cNvPr id="3" name="عنصر نائب للمحتوى 2"/>
          <p:cNvSpPr>
            <a:spLocks noGrp="1"/>
          </p:cNvSpPr>
          <p:nvPr>
            <p:ph idx="1"/>
          </p:nvPr>
        </p:nvSpPr>
        <p:spPr/>
        <p:txBody>
          <a:bodyPr/>
          <a:lstStyle/>
          <a:p>
            <a:pPr marL="0" indent="0" algn="just">
              <a:buNone/>
            </a:pPr>
            <a:r>
              <a:rPr lang="ar-IQ" b="1" dirty="0" smtClean="0"/>
              <a:t>عبارة </a:t>
            </a:r>
            <a:r>
              <a:rPr lang="ar-IQ" b="1" dirty="0"/>
              <a:t>عن اذرع طويلة أو تسمى </a:t>
            </a:r>
            <a:r>
              <a:rPr lang="ar-IQ" b="1" dirty="0" smtClean="0"/>
              <a:t>جسور </a:t>
            </a:r>
            <a:r>
              <a:rPr lang="ar-IQ" b="1" dirty="0" err="1"/>
              <a:t>اثمارية</a:t>
            </a:r>
            <a:r>
              <a:rPr lang="ar-IQ" b="1" dirty="0"/>
              <a:t> يكون عمرها بين 3-5سنوات وبسمك </a:t>
            </a:r>
            <a:r>
              <a:rPr lang="ar-IQ" b="1" dirty="0" smtClean="0"/>
              <a:t>كافي </a:t>
            </a:r>
            <a:r>
              <a:rPr lang="ar-IQ" b="1" dirty="0"/>
              <a:t>وبطول يتراوح بين 50,0-5,1م وتكون مطاطية غير سميكة يوجد عليها تفرعات عمرها سنتين </a:t>
            </a:r>
            <a:endParaRPr lang="en-US" b="1" dirty="0"/>
          </a:p>
          <a:p>
            <a:pPr marL="0" indent="0">
              <a:buNone/>
            </a:pPr>
            <a:endParaRPr lang="ar-SA" dirty="0"/>
          </a:p>
        </p:txBody>
      </p:sp>
      <p:grpSp>
        <p:nvGrpSpPr>
          <p:cNvPr id="4" name="Group 112096" descr="http://www.wynboer.co.za/imagesart/0204bal_fig7.jpg http://www-plb.ucdavis.edu/labs/rost/virtual%20grape%20dreamweaver/virtual%20grape%20images/cordon%20after%20.jpg"/>
          <p:cNvGrpSpPr/>
          <p:nvPr/>
        </p:nvGrpSpPr>
        <p:grpSpPr>
          <a:xfrm>
            <a:off x="726440" y="3657600"/>
            <a:ext cx="8188960" cy="2514600"/>
            <a:chOff x="0" y="0"/>
            <a:chExt cx="3845560" cy="1219200"/>
          </a:xfrm>
        </p:grpSpPr>
        <p:pic>
          <p:nvPicPr>
            <p:cNvPr id="5" name="Picture 9343"/>
            <p:cNvPicPr/>
            <p:nvPr/>
          </p:nvPicPr>
          <p:blipFill>
            <a:blip r:embed="rId2"/>
            <a:stretch>
              <a:fillRect/>
            </a:stretch>
          </p:blipFill>
          <p:spPr>
            <a:xfrm>
              <a:off x="1902714" y="9423"/>
              <a:ext cx="1942846" cy="1103744"/>
            </a:xfrm>
            <a:prstGeom prst="rect">
              <a:avLst/>
            </a:prstGeom>
          </p:spPr>
        </p:pic>
        <p:pic>
          <p:nvPicPr>
            <p:cNvPr id="6" name="Picture 9345"/>
            <p:cNvPicPr/>
            <p:nvPr/>
          </p:nvPicPr>
          <p:blipFill>
            <a:blip r:embed="rId3"/>
            <a:stretch>
              <a:fillRect/>
            </a:stretch>
          </p:blipFill>
          <p:spPr>
            <a:xfrm>
              <a:off x="0" y="0"/>
              <a:ext cx="1666875" cy="1219200"/>
            </a:xfrm>
            <a:prstGeom prst="rect">
              <a:avLst/>
            </a:prstGeom>
          </p:spPr>
        </p:pic>
      </p:grpSp>
    </p:spTree>
    <p:extLst>
      <p:ext uri="{BB962C8B-B14F-4D97-AF65-F5344CB8AC3E}">
        <p14:creationId xmlns:p14="http://schemas.microsoft.com/office/powerpoint/2010/main" val="1803328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553</Words>
  <Application>Microsoft Office PowerPoint</Application>
  <PresentationFormat>عرض على الشاشة (3:4)‏</PresentationFormat>
  <Paragraphs>34</Paragraphs>
  <Slides>13</Slides>
  <Notes>0</Notes>
  <HiddenSlides>0</HiddenSlides>
  <MMClips>0</MMClips>
  <ScaleCrop>false</ScaleCrop>
  <HeadingPairs>
    <vt:vector size="4" baseType="variant">
      <vt:variant>
        <vt:lpstr>نسق</vt:lpstr>
      </vt:variant>
      <vt:variant>
        <vt:i4>2</vt:i4>
      </vt:variant>
      <vt:variant>
        <vt:lpstr>عناوين الشرائح</vt:lpstr>
      </vt:variant>
      <vt:variant>
        <vt:i4>13</vt:i4>
      </vt:variant>
    </vt:vector>
  </HeadingPairs>
  <TitlesOfParts>
    <vt:vector size="15" baseType="lpstr">
      <vt:lpstr>نسق Office</vt:lpstr>
      <vt:lpstr>دفق الهواء</vt:lpstr>
      <vt:lpstr>اعناب عملي  المحاضرة الثالثة  الدكتور حمزة عباس حمزة</vt:lpstr>
      <vt:lpstr>الجذع  Trunk</vt:lpstr>
      <vt:lpstr>كرمات العنب</vt:lpstr>
      <vt:lpstr>عرض تقديمي في PowerPoint</vt:lpstr>
      <vt:lpstr>الوظائف الفسلجية للجذع</vt:lpstr>
      <vt:lpstr>يحمل الجذع عدة عناصر خشبية للكرمة وهي: </vt:lpstr>
      <vt:lpstr>عرض تقديمي في PowerPoint</vt:lpstr>
      <vt:lpstr>بستان عنب</vt:lpstr>
      <vt:lpstr>3 -الكوردونات Cordons :</vt:lpstr>
      <vt:lpstr>4 - القصبات Canes </vt:lpstr>
      <vt:lpstr>يوجد في العنب عدة أنواع من القصبات حسب البراعم التي نمت منها وهي : </vt:lpstr>
      <vt:lpstr>ت- القصبات السرطانية والأفرخ المائية :</vt:lpstr>
      <vt:lpstr>طول القصبات</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اعناب عملي  المحاضرة الثانية  الدكتور حمزة عباس حمزة</dc:title>
  <dc:creator>Maher</dc:creator>
  <cp:lastModifiedBy>Maher</cp:lastModifiedBy>
  <cp:revision>7</cp:revision>
  <dcterms:created xsi:type="dcterms:W3CDTF">2021-05-27T06:56:34Z</dcterms:created>
  <dcterms:modified xsi:type="dcterms:W3CDTF">2021-05-31T21:10:56Z</dcterms:modified>
</cp:coreProperties>
</file>